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7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08" autoAdjust="0"/>
    <p:restoredTop sz="94660"/>
  </p:normalViewPr>
  <p:slideViewPr>
    <p:cSldViewPr snapToGrid="0">
      <p:cViewPr>
        <p:scale>
          <a:sx n="80" d="100"/>
          <a:sy n="80" d="100"/>
        </p:scale>
        <p:origin x="504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530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262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3317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78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76492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393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491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242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896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027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987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50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296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597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557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57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C2415-0815-4CA9-9CEA-11615A9F9F78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179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Database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Systems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9301" y="3861344"/>
            <a:ext cx="6109647" cy="2634989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 smtClean="0"/>
              <a:t>Instructor:</a:t>
            </a:r>
          </a:p>
          <a:p>
            <a:r>
              <a:rPr lang="en-US" sz="4000" b="1" dirty="0" err="1" smtClean="0"/>
              <a:t>Sadiq</a:t>
            </a:r>
            <a:r>
              <a:rPr lang="en-US" sz="4000" b="1" dirty="0" smtClean="0"/>
              <a:t> Shah</a:t>
            </a:r>
          </a:p>
          <a:p>
            <a:endParaRPr lang="en-US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4000" b="1">
                <a:solidFill>
                  <a:schemeClr val="accent1">
                    <a:lumMod val="50000"/>
                  </a:schemeClr>
                </a:solidFill>
              </a:rPr>
              <a:t>Lecture </a:t>
            </a:r>
            <a:r>
              <a:rPr lang="en-US" sz="4000" b="1" smtClean="0">
                <a:solidFill>
                  <a:schemeClr val="accent1">
                    <a:lumMod val="50000"/>
                  </a:schemeClr>
                </a:solidFill>
              </a:rPr>
              <a:t>10)</a:t>
            </a:r>
            <a:endParaRPr lang="en-US" sz="4000" b="1" dirty="0"/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7220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258" y="609600"/>
            <a:ext cx="9355264" cy="5903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984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/>
              <a:t>Well-structured </a:t>
            </a:r>
            <a:r>
              <a:rPr lang="en-GB" sz="2800" b="1" dirty="0" smtClean="0"/>
              <a:t>relation-III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b="1" dirty="0"/>
              <a:t>Deletion </a:t>
            </a:r>
            <a:r>
              <a:rPr lang="en-GB" sz="2000" b="1" dirty="0" smtClean="0"/>
              <a:t>anomaly:</a:t>
            </a:r>
          </a:p>
          <a:p>
            <a:pPr lvl="1"/>
            <a:r>
              <a:rPr lang="en-GB" sz="2000" dirty="0" smtClean="0"/>
              <a:t>Suppose </a:t>
            </a:r>
            <a:r>
              <a:rPr lang="en-GB" sz="2000" dirty="0"/>
              <a:t>that the data for employee number 140 are deleted </a:t>
            </a:r>
            <a:r>
              <a:rPr lang="en-GB" sz="2000" dirty="0" smtClean="0"/>
              <a:t>from the </a:t>
            </a:r>
            <a:r>
              <a:rPr lang="en-GB" sz="2000" dirty="0"/>
              <a:t>table. </a:t>
            </a:r>
            <a:endParaRPr lang="en-GB" sz="2000" dirty="0" smtClean="0"/>
          </a:p>
          <a:p>
            <a:pPr lvl="1"/>
            <a:r>
              <a:rPr lang="en-GB" sz="2000" dirty="0" smtClean="0"/>
              <a:t>This </a:t>
            </a:r>
            <a:r>
              <a:rPr lang="en-GB" sz="2000" dirty="0"/>
              <a:t>will result in losing the information that this employee completed </a:t>
            </a:r>
            <a:r>
              <a:rPr lang="en-GB" sz="2000" dirty="0" smtClean="0"/>
              <a:t>a course </a:t>
            </a:r>
            <a:r>
              <a:rPr lang="en-GB" sz="2000" dirty="0"/>
              <a:t>(Tax </a:t>
            </a:r>
            <a:r>
              <a:rPr lang="en-GB" sz="2000" dirty="0" err="1"/>
              <a:t>Acc</a:t>
            </a:r>
            <a:r>
              <a:rPr lang="en-GB" sz="2000" dirty="0"/>
              <a:t>) on 12/8/201X</a:t>
            </a:r>
            <a:r>
              <a:rPr lang="en-GB" sz="2000" dirty="0" smtClean="0"/>
              <a:t>.</a:t>
            </a:r>
          </a:p>
          <a:p>
            <a:pPr lvl="1"/>
            <a:r>
              <a:rPr lang="en-GB" sz="2000" dirty="0" smtClean="0"/>
              <a:t>In </a:t>
            </a:r>
            <a:r>
              <a:rPr lang="en-GB" sz="2000" dirty="0"/>
              <a:t>fact, it results in losing the information that </a:t>
            </a:r>
            <a:r>
              <a:rPr lang="en-GB" sz="2000" dirty="0" smtClean="0"/>
              <a:t>this course </a:t>
            </a:r>
            <a:r>
              <a:rPr lang="en-GB" sz="2000" dirty="0"/>
              <a:t>had an offering that completed on that date.</a:t>
            </a:r>
          </a:p>
        </p:txBody>
      </p:sp>
    </p:spTree>
    <p:extLst>
      <p:ext uri="{BB962C8B-B14F-4D97-AF65-F5344CB8AC3E}">
        <p14:creationId xmlns:p14="http://schemas.microsoft.com/office/powerpoint/2010/main" val="1523276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/>
              <a:t>Well-structured </a:t>
            </a:r>
            <a:r>
              <a:rPr lang="en-GB" sz="3200" b="1" dirty="0" smtClean="0"/>
              <a:t>relation-IV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502" y="1270000"/>
            <a:ext cx="9644332" cy="4359211"/>
          </a:xfrm>
        </p:spPr>
        <p:txBody>
          <a:bodyPr>
            <a:normAutofit/>
          </a:bodyPr>
          <a:lstStyle/>
          <a:p>
            <a:r>
              <a:rPr lang="en-GB" sz="2200" b="1" dirty="0" smtClean="0"/>
              <a:t>Modification/Update anomaly:</a:t>
            </a:r>
          </a:p>
          <a:p>
            <a:pPr lvl="1"/>
            <a:r>
              <a:rPr lang="en-GB" sz="2200" dirty="0" smtClean="0"/>
              <a:t>Suppose </a:t>
            </a:r>
            <a:r>
              <a:rPr lang="en-GB" sz="2200" dirty="0"/>
              <a:t>that employee number 100 gets a </a:t>
            </a:r>
            <a:r>
              <a:rPr lang="en-GB" sz="2200" dirty="0" smtClean="0"/>
              <a:t>salary increase</a:t>
            </a:r>
            <a:r>
              <a:rPr lang="en-GB" sz="2200" dirty="0"/>
              <a:t>. We must record the increase in each of the rows for that employee (</a:t>
            </a:r>
            <a:r>
              <a:rPr lang="en-GB" sz="2200" dirty="0" smtClean="0"/>
              <a:t>two occurrences </a:t>
            </a:r>
            <a:r>
              <a:rPr lang="en-GB" sz="2200" dirty="0"/>
              <a:t>in Figure </a:t>
            </a:r>
            <a:r>
              <a:rPr lang="en-GB" sz="2200" dirty="0" smtClean="0"/>
              <a:t>given); </a:t>
            </a:r>
            <a:r>
              <a:rPr lang="en-GB" sz="2200" dirty="0"/>
              <a:t>otherwise, the data will be inconsistent.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1456" y="2829464"/>
            <a:ext cx="6516326" cy="4111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859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INTEGRITY CONSTRAINTS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The relational data model includes several types of constraints, or rules limiting </a:t>
            </a:r>
            <a:r>
              <a:rPr lang="en-GB" sz="2400" dirty="0" smtClean="0"/>
              <a:t>acceptable values </a:t>
            </a:r>
            <a:r>
              <a:rPr lang="en-GB" sz="2400" dirty="0"/>
              <a:t>and actions, whose purpose is to facilitate maintaining the accuracy </a:t>
            </a:r>
            <a:r>
              <a:rPr lang="en-GB" sz="2400" dirty="0" smtClean="0"/>
              <a:t>and integrity </a:t>
            </a:r>
            <a:r>
              <a:rPr lang="en-GB" sz="2400" dirty="0"/>
              <a:t>of data in the database. </a:t>
            </a:r>
            <a:endParaRPr lang="en-GB" sz="2400" dirty="0" smtClean="0"/>
          </a:p>
          <a:p>
            <a:r>
              <a:rPr lang="en-GB" sz="2400" dirty="0" smtClean="0"/>
              <a:t>The </a:t>
            </a:r>
            <a:r>
              <a:rPr lang="en-GB" sz="2400" dirty="0"/>
              <a:t>major types of integrity constraints are </a:t>
            </a:r>
            <a:endParaRPr lang="en-GB" sz="2400" dirty="0" smtClean="0"/>
          </a:p>
          <a:p>
            <a:pPr lvl="1"/>
            <a:r>
              <a:rPr lang="en-GB" sz="2400" b="1" dirty="0" smtClean="0"/>
              <a:t>Domain constraints</a:t>
            </a:r>
            <a:r>
              <a:rPr lang="en-GB" sz="2400" b="1" dirty="0"/>
              <a:t>, </a:t>
            </a:r>
            <a:endParaRPr lang="en-GB" sz="2400" b="1" dirty="0" smtClean="0"/>
          </a:p>
          <a:p>
            <a:pPr lvl="1"/>
            <a:r>
              <a:rPr lang="en-GB" sz="2400" b="1" dirty="0" smtClean="0"/>
              <a:t>Entity </a:t>
            </a:r>
            <a:r>
              <a:rPr lang="en-GB" sz="2400" b="1" dirty="0"/>
              <a:t>integrity, and </a:t>
            </a:r>
            <a:endParaRPr lang="en-GB" sz="2400" b="1" dirty="0" smtClean="0"/>
          </a:p>
          <a:p>
            <a:pPr lvl="1"/>
            <a:r>
              <a:rPr lang="en-GB" sz="2400" b="1" dirty="0" smtClean="0"/>
              <a:t>Referential </a:t>
            </a:r>
            <a:r>
              <a:rPr lang="en-GB" sz="2400" b="1" dirty="0"/>
              <a:t>integrity</a:t>
            </a:r>
            <a:r>
              <a:rPr lang="en-GB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9468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INTEGRITY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265" y="1755148"/>
            <a:ext cx="9199911" cy="3880773"/>
          </a:xfrm>
        </p:spPr>
        <p:txBody>
          <a:bodyPr/>
          <a:lstStyle/>
          <a:p>
            <a:r>
              <a:rPr lang="en-GB" sz="2400" b="1" dirty="0">
                <a:solidFill>
                  <a:srgbClr val="0070C0"/>
                </a:solidFill>
              </a:rPr>
              <a:t>Domain Constraints</a:t>
            </a:r>
          </a:p>
          <a:p>
            <a:pPr lvl="1"/>
            <a:r>
              <a:rPr lang="en-GB" sz="2000" dirty="0"/>
              <a:t>All of the values that appear in a column of a relation must be from the same domain.</a:t>
            </a:r>
          </a:p>
          <a:p>
            <a:pPr lvl="1"/>
            <a:r>
              <a:rPr lang="en-GB" sz="2000" dirty="0"/>
              <a:t>A domain </a:t>
            </a:r>
            <a:r>
              <a:rPr lang="en-GB" sz="2000" dirty="0" smtClean="0"/>
              <a:t>is </a:t>
            </a:r>
            <a:r>
              <a:rPr lang="en-GB" sz="2000" dirty="0"/>
              <a:t>the set of values that may be assigned to an attribute</a:t>
            </a:r>
            <a:r>
              <a:rPr lang="en-GB" sz="2000" dirty="0" smtClean="0"/>
              <a:t>.</a:t>
            </a:r>
          </a:p>
          <a:p>
            <a:pPr lvl="1"/>
            <a:r>
              <a:rPr lang="en-GB" sz="2000" dirty="0" err="1" smtClean="0"/>
              <a:t>E.g</a:t>
            </a:r>
            <a:r>
              <a:rPr lang="en-GB" sz="2000" dirty="0" smtClean="0"/>
              <a:t> Data type, Size, allowable range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026" y="4304581"/>
            <a:ext cx="7746521" cy="2139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436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INTEGRITY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24891"/>
            <a:ext cx="8596668" cy="5029200"/>
          </a:xfrm>
        </p:spPr>
        <p:txBody>
          <a:bodyPr>
            <a:norm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Entity </a:t>
            </a:r>
            <a:r>
              <a:rPr lang="en-GB" sz="2400" b="1" dirty="0" smtClean="0">
                <a:solidFill>
                  <a:srgbClr val="0070C0"/>
                </a:solidFill>
              </a:rPr>
              <a:t>Integrity</a:t>
            </a:r>
          </a:p>
          <a:p>
            <a:pPr lvl="1"/>
            <a:r>
              <a:rPr lang="en-GB" sz="2000" dirty="0"/>
              <a:t>The entity integrity rule is designed to ensure that every relation has a primary key </a:t>
            </a:r>
            <a:r>
              <a:rPr lang="en-GB" sz="2000" dirty="0" smtClean="0"/>
              <a:t>and that </a:t>
            </a:r>
            <a:r>
              <a:rPr lang="en-GB" sz="2000" dirty="0"/>
              <a:t>the data values for that primary key are all valid. </a:t>
            </a:r>
            <a:endParaRPr lang="en-GB" sz="2000" dirty="0" smtClean="0"/>
          </a:p>
          <a:p>
            <a:pPr lvl="1"/>
            <a:r>
              <a:rPr lang="en-GB" sz="2000" dirty="0" smtClean="0"/>
              <a:t>In </a:t>
            </a:r>
            <a:r>
              <a:rPr lang="en-GB" sz="2000" dirty="0"/>
              <a:t>particular, it guarantees </a:t>
            </a:r>
            <a:r>
              <a:rPr lang="en-GB" sz="2000" dirty="0" smtClean="0"/>
              <a:t>that every </a:t>
            </a:r>
            <a:r>
              <a:rPr lang="en-GB" sz="2000" dirty="0"/>
              <a:t>primary key attribute is </a:t>
            </a:r>
            <a:r>
              <a:rPr lang="en-GB" sz="2000" b="1" dirty="0"/>
              <a:t>non-null</a:t>
            </a:r>
            <a:r>
              <a:rPr lang="en-GB" sz="2000" b="1" dirty="0" smtClean="0"/>
              <a:t>.</a:t>
            </a:r>
          </a:p>
          <a:p>
            <a:r>
              <a:rPr lang="en-GB" sz="2000" b="1" dirty="0"/>
              <a:t>Null</a:t>
            </a:r>
          </a:p>
          <a:p>
            <a:pPr lvl="1"/>
            <a:r>
              <a:rPr lang="en-GB" sz="2000" dirty="0"/>
              <a:t>A value that may be assigned </a:t>
            </a:r>
            <a:r>
              <a:rPr lang="en-GB" sz="2000" dirty="0" smtClean="0"/>
              <a:t>to an </a:t>
            </a:r>
            <a:r>
              <a:rPr lang="en-GB" sz="2000" dirty="0"/>
              <a:t>attribute when no other </a:t>
            </a:r>
            <a:r>
              <a:rPr lang="en-GB" sz="2000" dirty="0" smtClean="0"/>
              <a:t>value applies </a:t>
            </a:r>
            <a:r>
              <a:rPr lang="en-GB" sz="2000" dirty="0"/>
              <a:t>or when the </a:t>
            </a:r>
            <a:r>
              <a:rPr lang="en-GB" sz="2000" dirty="0" smtClean="0"/>
              <a:t>applicable value </a:t>
            </a:r>
            <a:r>
              <a:rPr lang="en-GB" sz="2000" dirty="0"/>
              <a:t>is </a:t>
            </a:r>
            <a:r>
              <a:rPr lang="en-GB" sz="2000" dirty="0" smtClean="0"/>
              <a:t>unknown.</a:t>
            </a:r>
          </a:p>
          <a:p>
            <a:pPr lvl="1"/>
            <a:r>
              <a:rPr lang="en-GB" sz="2000" dirty="0" smtClean="0"/>
              <a:t>In </a:t>
            </a:r>
            <a:r>
              <a:rPr lang="en-GB" sz="2000" dirty="0"/>
              <a:t>reality, a null is </a:t>
            </a:r>
            <a:r>
              <a:rPr lang="en-GB" sz="2000" dirty="0" smtClean="0"/>
              <a:t>not a </a:t>
            </a:r>
            <a:r>
              <a:rPr lang="en-GB" sz="2000" dirty="0"/>
              <a:t>value, but rather it indicates the absence of a value</a:t>
            </a:r>
          </a:p>
        </p:txBody>
      </p:sp>
    </p:spTree>
    <p:extLst>
      <p:ext uri="{BB962C8B-B14F-4D97-AF65-F5344CB8AC3E}">
        <p14:creationId xmlns:p14="http://schemas.microsoft.com/office/powerpoint/2010/main" val="2742075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INTEGRITY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Referential </a:t>
            </a:r>
            <a:r>
              <a:rPr lang="en-GB" sz="2400" b="1" dirty="0" smtClean="0">
                <a:solidFill>
                  <a:srgbClr val="0070C0"/>
                </a:solidFill>
              </a:rPr>
              <a:t>Integrity</a:t>
            </a:r>
          </a:p>
          <a:p>
            <a:r>
              <a:rPr lang="en-GB" sz="2000" dirty="0"/>
              <a:t>In the relational data model, associations between tables are defined through the </a:t>
            </a:r>
            <a:r>
              <a:rPr lang="en-GB" sz="2000" dirty="0" smtClean="0"/>
              <a:t>use of </a:t>
            </a:r>
            <a:r>
              <a:rPr lang="en-GB" sz="2000" b="1" dirty="0"/>
              <a:t>foreign keys. </a:t>
            </a:r>
            <a:endParaRPr lang="en-GB" sz="2000" b="1" dirty="0" smtClean="0"/>
          </a:p>
          <a:p>
            <a:r>
              <a:rPr lang="en-GB" sz="2000" dirty="0" smtClean="0"/>
              <a:t>For </a:t>
            </a:r>
            <a:r>
              <a:rPr lang="en-GB" sz="2000" dirty="0"/>
              <a:t>example, in Figure 4-4, the association between the </a:t>
            </a:r>
            <a:r>
              <a:rPr lang="en-GB" sz="2000" dirty="0" smtClean="0"/>
              <a:t>CUSTOMER and </a:t>
            </a:r>
            <a:r>
              <a:rPr lang="en-GB" sz="2000" b="1" dirty="0"/>
              <a:t>ORDER </a:t>
            </a:r>
            <a:r>
              <a:rPr lang="en-GB" sz="2000" dirty="0"/>
              <a:t>tables is defined by including the </a:t>
            </a:r>
            <a:r>
              <a:rPr lang="en-GB" sz="2000" dirty="0" err="1"/>
              <a:t>CustomerID</a:t>
            </a:r>
            <a:r>
              <a:rPr lang="en-GB" sz="2000" dirty="0"/>
              <a:t> attribute as a foreign key </a:t>
            </a:r>
            <a:r>
              <a:rPr lang="en-GB" sz="2000" dirty="0" smtClean="0"/>
              <a:t>in </a:t>
            </a:r>
            <a:r>
              <a:rPr lang="en-GB" sz="2000" b="1" dirty="0" smtClean="0"/>
              <a:t>ORDER</a:t>
            </a:r>
            <a:r>
              <a:rPr lang="en-GB" sz="2000" dirty="0" smtClean="0"/>
              <a:t>.</a:t>
            </a:r>
          </a:p>
          <a:p>
            <a:r>
              <a:rPr lang="en-GB" sz="2000" dirty="0">
                <a:latin typeface="PalatinoLTStd-Roman"/>
              </a:rPr>
              <a:t>This of course implies that before we insert a new row in the </a:t>
            </a:r>
            <a:r>
              <a:rPr lang="en-GB" sz="2000" b="1" dirty="0">
                <a:latin typeface="PalatinoLTStd-Roman"/>
              </a:rPr>
              <a:t>ORDER </a:t>
            </a:r>
            <a:r>
              <a:rPr lang="en-GB" sz="2000" dirty="0">
                <a:latin typeface="PalatinoLTStd-Roman"/>
              </a:rPr>
              <a:t>table, </a:t>
            </a:r>
            <a:r>
              <a:rPr lang="en-GB" sz="2000" dirty="0" smtClean="0">
                <a:latin typeface="PalatinoLTStd-Roman"/>
              </a:rPr>
              <a:t>the customer </a:t>
            </a:r>
            <a:r>
              <a:rPr lang="en-GB" sz="2000" dirty="0">
                <a:latin typeface="PalatinoLTStd-Roman"/>
              </a:rPr>
              <a:t>for that order must already exist in the </a:t>
            </a:r>
            <a:r>
              <a:rPr lang="en-GB" sz="2000" b="1" dirty="0">
                <a:latin typeface="PalatinoLTStd-Roman"/>
              </a:rPr>
              <a:t>CUSTOMER</a:t>
            </a:r>
            <a:r>
              <a:rPr lang="en-GB" sz="2000" dirty="0">
                <a:latin typeface="PalatinoLTStd-Roman"/>
              </a:rPr>
              <a:t> table.</a:t>
            </a:r>
            <a:endParaRPr lang="en-GB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63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Referential Integrity</a:t>
            </a:r>
            <a:br>
              <a:rPr lang="en-GB" b="1" dirty="0">
                <a:solidFill>
                  <a:srgbClr val="0070C0"/>
                </a:solidFill>
              </a:rPr>
            </a:br>
            <a:r>
              <a:rPr lang="en-GB" sz="2000" b="1" dirty="0" smtClean="0">
                <a:solidFill>
                  <a:srgbClr val="FF0000"/>
                </a:solidFill>
              </a:rPr>
              <a:t>Example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457" y="2044460"/>
            <a:ext cx="7039154" cy="4106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967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176" y="182702"/>
            <a:ext cx="8892142" cy="6918770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 rot="1609355">
            <a:off x="3084102" y="4278702"/>
            <a:ext cx="638355" cy="2415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Arrow 7"/>
          <p:cNvSpPr/>
          <p:nvPr/>
        </p:nvSpPr>
        <p:spPr>
          <a:xfrm rot="1609355">
            <a:off x="1256348" y="313731"/>
            <a:ext cx="638355" cy="2415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157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AEF0"/>
                </a:solidFill>
                <a:latin typeface="PalatinoLTStd-Bold"/>
              </a:rPr>
              <a:t>Well-structured </a:t>
            </a:r>
            <a:r>
              <a:rPr lang="en-GB" b="1" dirty="0" smtClean="0">
                <a:solidFill>
                  <a:srgbClr val="00AEF0"/>
                </a:solidFill>
                <a:latin typeface="PalatinoLTStd-Bold"/>
              </a:rPr>
              <a:t>relation-I</a:t>
            </a:r>
            <a:r>
              <a:rPr lang="en-GB" b="1" dirty="0">
                <a:solidFill>
                  <a:srgbClr val="00AEF0"/>
                </a:solidFill>
                <a:latin typeface="PalatinoLTStd-Bold"/>
              </a:rPr>
              <a:t/>
            </a:r>
            <a:br>
              <a:rPr lang="en-GB" b="1" dirty="0">
                <a:solidFill>
                  <a:srgbClr val="00AEF0"/>
                </a:solidFill>
                <a:latin typeface="PalatinoLTStd-Bold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31585"/>
          </a:xfrm>
        </p:spPr>
        <p:txBody>
          <a:bodyPr>
            <a:normAutofit fontScale="92500" lnSpcReduction="10000"/>
          </a:bodyPr>
          <a:lstStyle/>
          <a:p>
            <a:r>
              <a:rPr lang="en-GB" sz="2200" dirty="0"/>
              <a:t>A relation that contains minimal redundancy and allows </a:t>
            </a:r>
            <a:r>
              <a:rPr lang="en-GB" sz="2200" dirty="0" smtClean="0"/>
              <a:t>users to </a:t>
            </a:r>
            <a:r>
              <a:rPr lang="en-GB" sz="2200" dirty="0"/>
              <a:t>insert, modify, and delete </a:t>
            </a:r>
            <a:r>
              <a:rPr lang="en-GB" sz="2200" dirty="0" smtClean="0"/>
              <a:t>the rows </a:t>
            </a:r>
            <a:r>
              <a:rPr lang="en-GB" sz="2200" dirty="0"/>
              <a:t>in a table without errors </a:t>
            </a:r>
            <a:r>
              <a:rPr lang="en-GB" sz="2200" dirty="0" smtClean="0"/>
              <a:t>or inconsistencies.</a:t>
            </a:r>
          </a:p>
          <a:p>
            <a:r>
              <a:rPr lang="en-GB" sz="2200" dirty="0"/>
              <a:t>Redundancies in a table may result in errors or inconsistencies (called anomalies)</a:t>
            </a:r>
          </a:p>
          <a:p>
            <a:r>
              <a:rPr lang="en-GB" sz="2000" b="1" dirty="0"/>
              <a:t>Anomaly</a:t>
            </a:r>
          </a:p>
          <a:p>
            <a:pPr lvl="1"/>
            <a:r>
              <a:rPr lang="en-GB" sz="2000" dirty="0"/>
              <a:t>An error or inconsistency </a:t>
            </a:r>
            <a:r>
              <a:rPr lang="en-GB" sz="2000" dirty="0" smtClean="0"/>
              <a:t>that may </a:t>
            </a:r>
            <a:r>
              <a:rPr lang="en-GB" sz="2000" dirty="0"/>
              <a:t>result when a user </a:t>
            </a:r>
            <a:r>
              <a:rPr lang="en-GB" sz="2000" dirty="0" smtClean="0"/>
              <a:t>attempts to </a:t>
            </a:r>
            <a:r>
              <a:rPr lang="en-GB" sz="2000" dirty="0"/>
              <a:t>update a table that </a:t>
            </a:r>
            <a:r>
              <a:rPr lang="en-GB" sz="2000" dirty="0" smtClean="0"/>
              <a:t>contains redundant </a:t>
            </a:r>
            <a:r>
              <a:rPr lang="en-GB" sz="2000" dirty="0"/>
              <a:t>data. </a:t>
            </a:r>
            <a:endParaRPr lang="en-GB" sz="2000" dirty="0" smtClean="0"/>
          </a:p>
          <a:p>
            <a:pPr lvl="1"/>
            <a:r>
              <a:rPr lang="en-GB" sz="2000" dirty="0" smtClean="0"/>
              <a:t>The </a:t>
            </a:r>
            <a:r>
              <a:rPr lang="en-GB" sz="2000" dirty="0"/>
              <a:t>three types </a:t>
            </a:r>
            <a:r>
              <a:rPr lang="en-GB" sz="2000" dirty="0" smtClean="0"/>
              <a:t>of anomalies: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b="1" dirty="0" smtClean="0"/>
              <a:t>Insertion Anomaly</a:t>
            </a:r>
            <a:endParaRPr lang="en-GB" sz="2000" b="1" dirty="0"/>
          </a:p>
          <a:p>
            <a:pPr marL="914400" lvl="1" indent="-457200">
              <a:buFont typeface="+mj-lt"/>
              <a:buAutoNum type="arabicPeriod"/>
            </a:pPr>
            <a:r>
              <a:rPr lang="en-GB" sz="2000" b="1" dirty="0"/>
              <a:t>Deletion Anomaly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b="1" dirty="0" smtClean="0"/>
              <a:t>Modification anomaly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1122824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/>
              <a:t>Well-structured </a:t>
            </a:r>
            <a:r>
              <a:rPr lang="en-GB" sz="3200" b="1" dirty="0" smtClean="0"/>
              <a:t>relation-II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59" y="1804034"/>
            <a:ext cx="8596668" cy="3880773"/>
          </a:xfrm>
        </p:spPr>
        <p:txBody>
          <a:bodyPr>
            <a:normAutofit/>
          </a:bodyPr>
          <a:lstStyle/>
          <a:p>
            <a:r>
              <a:rPr lang="en-GB" sz="2400" b="1" dirty="0"/>
              <a:t>Insertion </a:t>
            </a:r>
            <a:r>
              <a:rPr lang="en-GB" sz="2400" b="1" dirty="0" smtClean="0"/>
              <a:t>anomaly:</a:t>
            </a:r>
          </a:p>
          <a:p>
            <a:pPr lvl="1"/>
            <a:r>
              <a:rPr lang="en-GB" sz="2000" dirty="0" smtClean="0"/>
              <a:t>Suppose </a:t>
            </a:r>
            <a:r>
              <a:rPr lang="en-GB" sz="2000" dirty="0"/>
              <a:t>that we need to add a new employee to EMPLOYEE2.</a:t>
            </a:r>
          </a:p>
          <a:p>
            <a:pPr lvl="1"/>
            <a:r>
              <a:rPr lang="en-GB" sz="2000" dirty="0"/>
              <a:t>The primary key for this relation is the combination of </a:t>
            </a:r>
            <a:r>
              <a:rPr lang="en-GB" sz="2000" dirty="0" err="1"/>
              <a:t>EmpID</a:t>
            </a:r>
            <a:r>
              <a:rPr lang="en-GB" sz="2000" dirty="0"/>
              <a:t> and </a:t>
            </a:r>
            <a:r>
              <a:rPr lang="en-GB" sz="2000" dirty="0" err="1"/>
              <a:t>CourseTitle</a:t>
            </a:r>
            <a:r>
              <a:rPr lang="en-GB" sz="2000" dirty="0"/>
              <a:t> (</a:t>
            </a:r>
            <a:r>
              <a:rPr lang="en-GB" sz="2000" dirty="0" smtClean="0"/>
              <a:t>as noted </a:t>
            </a:r>
            <a:r>
              <a:rPr lang="en-GB" sz="2000" dirty="0"/>
              <a:t>earlier). </a:t>
            </a:r>
            <a:endParaRPr lang="en-GB" sz="2000" dirty="0" smtClean="0"/>
          </a:p>
          <a:p>
            <a:pPr lvl="1"/>
            <a:r>
              <a:rPr lang="en-GB" sz="2000" dirty="0" smtClean="0"/>
              <a:t>Therefore</a:t>
            </a:r>
            <a:r>
              <a:rPr lang="en-GB" sz="2000" dirty="0"/>
              <a:t>, to insert a new row, the user must supply values for </a:t>
            </a:r>
            <a:r>
              <a:rPr lang="en-GB" sz="2000" dirty="0" smtClean="0"/>
              <a:t>both </a:t>
            </a:r>
            <a:r>
              <a:rPr lang="en-GB" sz="2000" dirty="0" err="1" smtClean="0"/>
              <a:t>EmpID</a:t>
            </a:r>
            <a:r>
              <a:rPr lang="en-GB" sz="2000" dirty="0" smtClean="0"/>
              <a:t> </a:t>
            </a:r>
            <a:r>
              <a:rPr lang="en-GB" sz="2000" dirty="0"/>
              <a:t>and </a:t>
            </a:r>
            <a:r>
              <a:rPr lang="en-GB" sz="2000" dirty="0" err="1"/>
              <a:t>CourseTitle</a:t>
            </a:r>
            <a:r>
              <a:rPr lang="en-GB" sz="2000" dirty="0"/>
              <a:t> (because primary key values cannot be null or </a:t>
            </a:r>
            <a:r>
              <a:rPr lang="en-GB" sz="2000" dirty="0" smtClean="0"/>
              <a:t>non-existent</a:t>
            </a:r>
            <a:r>
              <a:rPr lang="en-GB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75733234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1316</TotalTime>
  <Words>520</Words>
  <Application>Microsoft Office PowerPoint</Application>
  <PresentationFormat>Widescreen</PresentationFormat>
  <Paragraphs>51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PalatinoLTStd-Bold</vt:lpstr>
      <vt:lpstr>PalatinoLTStd-Roman</vt:lpstr>
      <vt:lpstr>Trebuchet MS</vt:lpstr>
      <vt:lpstr>Wingdings 3</vt:lpstr>
      <vt:lpstr>Facet</vt:lpstr>
      <vt:lpstr>Database Systems</vt:lpstr>
      <vt:lpstr>INTEGRITY CONSTRAINTS</vt:lpstr>
      <vt:lpstr>INTEGRITY CONSTRAINTS</vt:lpstr>
      <vt:lpstr>INTEGRITY CONSTRAINTS</vt:lpstr>
      <vt:lpstr>INTEGRITY CONSTRAINTS</vt:lpstr>
      <vt:lpstr>Referential Integrity Example</vt:lpstr>
      <vt:lpstr>PowerPoint Presentation</vt:lpstr>
      <vt:lpstr>Well-structured relation-I </vt:lpstr>
      <vt:lpstr>Well-structured relation-II</vt:lpstr>
      <vt:lpstr>PowerPoint Presentation</vt:lpstr>
      <vt:lpstr>Well-structured relation-III</vt:lpstr>
      <vt:lpstr>Well-structured relation-IV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System</dc:title>
  <dc:creator>Shah</dc:creator>
  <cp:lastModifiedBy>user</cp:lastModifiedBy>
  <cp:revision>108</cp:revision>
  <dcterms:created xsi:type="dcterms:W3CDTF">2019-02-28T05:20:25Z</dcterms:created>
  <dcterms:modified xsi:type="dcterms:W3CDTF">2020-08-19T19:07:39Z</dcterms:modified>
</cp:coreProperties>
</file>